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3"/>
  </p:notesMasterIdLst>
  <p:handoutMasterIdLst>
    <p:handoutMasterId r:id="rId34"/>
  </p:handoutMasterIdLst>
  <p:sldIdLst>
    <p:sldId id="1483" r:id="rId5"/>
    <p:sldId id="1398" r:id="rId6"/>
    <p:sldId id="1379" r:id="rId7"/>
    <p:sldId id="1509" r:id="rId8"/>
    <p:sldId id="1510" r:id="rId9"/>
    <p:sldId id="1520" r:id="rId10"/>
    <p:sldId id="1511" r:id="rId11"/>
    <p:sldId id="1503" r:id="rId12"/>
    <p:sldId id="1512" r:id="rId13"/>
    <p:sldId id="1523" r:id="rId14"/>
    <p:sldId id="1526" r:id="rId15"/>
    <p:sldId id="1364" r:id="rId16"/>
    <p:sldId id="1513" r:id="rId17"/>
    <p:sldId id="1504" r:id="rId18"/>
    <p:sldId id="1514" r:id="rId19"/>
    <p:sldId id="1524" r:id="rId20"/>
    <p:sldId id="1515" r:id="rId21"/>
    <p:sldId id="1516" r:id="rId22"/>
    <p:sldId id="1505" r:id="rId23"/>
    <p:sldId id="1517" r:id="rId24"/>
    <p:sldId id="1525" r:id="rId25"/>
    <p:sldId id="1518" r:id="rId26"/>
    <p:sldId id="1519" r:id="rId27"/>
    <p:sldId id="1506" r:id="rId28"/>
    <p:sldId id="1521" r:id="rId29"/>
    <p:sldId id="1522" r:id="rId30"/>
    <p:sldId id="1500" r:id="rId31"/>
    <p:sldId id="1501" r:id="rId32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Invent 2018 Template (Light)" id="{D5BB76F4-83CF-43C2-B768-FA13CADF33A0}">
          <p14:sldIdLst>
            <p14:sldId id="1483"/>
            <p14:sldId id="1398"/>
            <p14:sldId id="1379"/>
            <p14:sldId id="1509"/>
            <p14:sldId id="1510"/>
            <p14:sldId id="1520"/>
            <p14:sldId id="1511"/>
            <p14:sldId id="1503"/>
            <p14:sldId id="1512"/>
            <p14:sldId id="1523"/>
            <p14:sldId id="1526"/>
            <p14:sldId id="1364"/>
            <p14:sldId id="1513"/>
            <p14:sldId id="1504"/>
            <p14:sldId id="1514"/>
            <p14:sldId id="1524"/>
            <p14:sldId id="1515"/>
            <p14:sldId id="1516"/>
            <p14:sldId id="1505"/>
            <p14:sldId id="1517"/>
            <p14:sldId id="1525"/>
            <p14:sldId id="1518"/>
            <p14:sldId id="1519"/>
            <p14:sldId id="1506"/>
            <p14:sldId id="1521"/>
            <p14:sldId id="1522"/>
            <p14:sldId id="1500"/>
            <p14:sldId id="1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32AA"/>
    <a:srgbClr val="000000"/>
    <a:srgbClr val="282828"/>
    <a:srgbClr val="150454"/>
    <a:srgbClr val="2D93AA"/>
    <a:srgbClr val="00BBC9"/>
    <a:srgbClr val="F3F3F3"/>
    <a:srgbClr val="144D6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69" autoAdjust="0"/>
    <p:restoredTop sz="72397" autoAdjust="0"/>
  </p:normalViewPr>
  <p:slideViewPr>
    <p:cSldViewPr snapToGrid="0">
      <p:cViewPr varScale="1">
        <p:scale>
          <a:sx n="101" d="100"/>
          <a:sy n="101" d="100"/>
        </p:scale>
        <p:origin x="69" y="363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10/30/2018 2:23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10/30/2018 2:23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20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03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96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9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36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55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9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7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3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36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41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70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13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13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36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5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819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45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9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31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00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10/30/2018 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9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7FC9AB-5A24-4F03-AB8E-CD7B5DC67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933950" y="3571875"/>
            <a:ext cx="4762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4630400" cy="82296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5F48DB9-E331-4285-B61A-75E6B3CDC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6E69C37-0E9D-4E22-B18B-5FB52E08D9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 bwMode="white"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4F7393F9-7DE2-4793-AE05-B703B6A04CC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2A5F9-316C-48CC-91AF-19A9F7E231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17AB2-910C-4EAB-9E81-DE1CAA45A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21E2688-9EDC-44C8-AB54-F252F02631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E22ACB9-3FBB-4163-854B-1872E507527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F0FF8-243A-4646-9A71-94F1BB4448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30E0C0E-3815-4E11-BC7C-EEB566365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96063D-1536-449F-A00B-E268CC2AA7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ADF30AA-1F86-4F01-8C7D-0690021D05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60AA6-5521-4B06-B6AC-DD11063C89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A0BBF39-37AF-47AC-9F11-E2AE188561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A20EC1B5-0B55-4E72-AE30-BC28708838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1509A3-C6BB-4BFF-BA57-4AC79A2B6B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04189D-3801-4EBD-B94A-F530EEFC9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78807CA-43ED-4DE6-AA75-223266EAF5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B38C6-EA35-4420-8120-7B1B0C159F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2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272B3-8328-4907-A1D0-C4701AFA5A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3"/>
            <a:ext cx="12910746" cy="2692450"/>
          </a:xfrm>
        </p:spPr>
        <p:txBody>
          <a:bodyPr lIns="182880" tIns="146304" rIns="182880" bIns="146304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33160" y="5454968"/>
            <a:ext cx="70018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E7406F-C142-4253-8E50-E2353A9D436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94A427-1C24-42D8-AD2B-F4589D29F0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34436B-15A7-4747-8E82-8F4E178B11D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F306402-1ADF-431A-8AE8-7631253E61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66F41-648E-4417-9E66-27248ED996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1B0BE7-3531-4E8A-9D4D-0367740EC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DC58E341-80E0-40C1-A817-EA0189E537B2}"/>
              </a:ext>
            </a:extLst>
          </p:cNvPr>
          <p:cNvSpPr/>
          <p:nvPr userDrawn="1"/>
        </p:nvSpPr>
        <p:spPr bwMode="auto">
          <a:xfrm flipH="1">
            <a:off x="10667998" y="6012164"/>
            <a:ext cx="3962401" cy="2217435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/>
              <a:t>Thank you!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ED359B6-C742-4634-8154-0667621E7B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8B2FD-3428-4909-AECD-E6569E6CB58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BA76A-67AD-4D0F-B5AE-B2514E622D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018A1-59F7-4D49-951E-8BFF42523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6"/>
            <a:ext cx="14630400" cy="8222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9C833CB-672E-4B58-86F4-7FAD023AB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6F2D8E4F-0213-462E-9934-13477934AA9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D5DBD-46FF-4539-BFC6-0371E8AF7F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9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C15ED1-452D-4574-8DD0-C870CFEB61F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68B2198-51FF-4F73-A76C-C4BEB5D15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4DC91-B620-47BE-9CA0-A1AD3B5565A5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8C62D77-2C56-4D46-91C3-08E7928F0E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5EEDF370-C457-46EC-88CC-5063E17BD7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1B9457-9802-423C-BECD-0F9A95E968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56DB20C-1366-4BCE-BAF7-42085FFD5FEA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0797F60-6057-49A9-B28D-E9AD5A0443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28AED-ED50-4A93-A694-DD096ED6880D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B32F013-7331-4308-BE12-DAA154E17D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DEC48B1B-82A6-47F4-B792-736B61EF22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80B0E-2BA8-4236-A6DE-431C4F820B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BCACA1-7BB4-4471-9FF2-E4F6C16B4CB9}"/>
              </a:ext>
            </a:extLst>
          </p:cNvPr>
          <p:cNvGrpSpPr/>
          <p:nvPr userDrawn="1"/>
        </p:nvGrpSpPr>
        <p:grpSpPr>
          <a:xfrm>
            <a:off x="538162" y="7391466"/>
            <a:ext cx="13577205" cy="507169"/>
            <a:chOff x="538162" y="7391466"/>
            <a:chExt cx="13577205" cy="5071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FCFA55-EEA4-4747-9E44-1B7F848E4AE1}"/>
                </a:ext>
              </a:extLst>
            </p:cNvPr>
            <p:cNvGrpSpPr/>
            <p:nvPr userDrawn="1"/>
          </p:nvGrpSpPr>
          <p:grpSpPr>
            <a:xfrm>
              <a:off x="538162" y="7391466"/>
              <a:ext cx="8758239" cy="275763"/>
              <a:chOff x="538162" y="7391466"/>
              <a:chExt cx="8758239" cy="275763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F322CA83-7AF2-4702-90FA-7DE2D26A1E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25"/>
                  </a:ext>
                </a:extLst>
              </a:blip>
              <a:stretch>
                <a:fillRect/>
              </a:stretch>
            </p:blipFill>
            <p:spPr>
              <a:xfrm>
                <a:off x="538162" y="7391466"/>
                <a:ext cx="1074737" cy="245040"/>
              </a:xfrm>
              <a:prstGeom prst="rect">
                <a:avLst/>
              </a:prstGeom>
            </p:spPr>
          </p:pic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844DB65-7BC5-46FD-90A0-CE01B3D0D3C6}"/>
                  </a:ext>
                </a:extLst>
              </p:cNvPr>
              <p:cNvSpPr txBox="1">
                <a:spLocks noChangeArrowheads="1"/>
              </p:cNvSpPr>
              <p:nvPr userDrawn="1"/>
            </p:nvSpPr>
            <p:spPr bwMode="auto">
              <a:xfrm>
                <a:off x="5334001" y="7528730"/>
                <a:ext cx="39624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x-none" sz="900" b="0" i="0" dirty="0">
                    <a:solidFill>
                      <a:schemeClr val="tx1"/>
                    </a:solidFill>
                    <a:latin typeface="Amazon Ember" charset="0"/>
                    <a:ea typeface="Amazon Ember" charset="0"/>
                    <a:cs typeface="Amazon Ember" charset="0"/>
                  </a:rPr>
                  <a:t>© 2018, Amazon Web Services, Inc. or its affiliates. All rights reserved.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E29358-EE88-4AE2-BDF5-D848D2846C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1096" y="7434072"/>
              <a:ext cx="774271" cy="464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309" r:id="rId19"/>
    <p:sldLayoutId id="2147484373" r:id="rId20"/>
    <p:sldLayoutId id="2147484374" r:id="rId21"/>
    <p:sldLayoutId id="2147484256" r:id="rId2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3" Type="http://schemas.openxmlformats.org/officeDocument/2006/relationships/image" Target="../media/image23.png"/><Relationship Id="rId63" Type="http://schemas.openxmlformats.org/officeDocument/2006/relationships/image" Target="../media/image29.png"/><Relationship Id="rId17" Type="http://schemas.openxmlformats.org/officeDocument/2006/relationships/image" Target="../media/image26.png"/><Relationship Id="rId59" Type="http://schemas.openxmlformats.org/officeDocument/2006/relationships/image" Target="../media/image437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1.svg"/><Relationship Id="rId62" Type="http://schemas.openxmlformats.org/officeDocument/2006/relationships/image" Target="../media/image659.svg"/><Relationship Id="rId1" Type="http://schemas.openxmlformats.org/officeDocument/2006/relationships/slideLayout" Target="../slideLayouts/slideLayout5.xml"/><Relationship Id="rId15" Type="http://schemas.openxmlformats.org/officeDocument/2006/relationships/image" Target="../media/image25.png"/><Relationship Id="rId5" Type="http://schemas.openxmlformats.org/officeDocument/2006/relationships/image" Target="../media/image255.svg"/><Relationship Id="rId61" Type="http://schemas.openxmlformats.org/officeDocument/2006/relationships/image" Target="../media/image28.png"/><Relationship Id="rId60" Type="http://schemas.openxmlformats.org/officeDocument/2006/relationships/image" Target="../media/image27.png"/><Relationship Id="rId14" Type="http://schemas.openxmlformats.org/officeDocument/2006/relationships/image" Target="../media/image24.png"/><Relationship Id="rId9" Type="http://schemas.openxmlformats.org/officeDocument/2006/relationships/image" Target="../media/image189.svg"/><Relationship Id="rId35" Type="http://schemas.openxmlformats.org/officeDocument/2006/relationships/image" Target="../media/image2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50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9" Type="http://schemas.openxmlformats.org/officeDocument/2006/relationships/image" Target="../media/image227.svg"/><Relationship Id="rId23" Type="http://schemas.openxmlformats.org/officeDocument/2006/relationships/image" Target="../media/image203.svg"/><Relationship Id="rId10" Type="http://schemas.openxmlformats.org/officeDocument/2006/relationships/image" Target="../media/image30.png"/><Relationship Id="rId9" Type="http://schemas.openxmlformats.org/officeDocument/2006/relationships/image" Target="../media/image18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26" Type="http://schemas.openxmlformats.org/officeDocument/2006/relationships/image" Target="../media/image16.png"/><Relationship Id="rId3" Type="http://schemas.openxmlformats.org/officeDocument/2006/relationships/image" Target="../media/image32.png"/><Relationship Id="rId21" Type="http://schemas.openxmlformats.org/officeDocument/2006/relationships/image" Target="../media/image33.png"/><Relationship Id="rId12" Type="http://schemas.openxmlformats.org/officeDocument/2006/relationships/image" Target="../media/image161.svg"/><Relationship Id="rId17" Type="http://schemas.openxmlformats.org/officeDocument/2006/relationships/image" Target="../media/image267.sv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4" Type="http://schemas.openxmlformats.org/officeDocument/2006/relationships/image" Target="../media/image6590.svg"/><Relationship Id="rId23" Type="http://schemas.openxmlformats.org/officeDocument/2006/relationships/image" Target="../media/image28.png"/><Relationship Id="rId19" Type="http://schemas.openxmlformats.org/officeDocument/2006/relationships/image" Target="../media/image669.svg"/><Relationship Id="rId22" Type="http://schemas.openxmlformats.org/officeDocument/2006/relationships/image" Target="../media/image24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2.png"/><Relationship Id="rId3" Type="http://schemas.openxmlformats.org/officeDocument/2006/relationships/image" Target="../media/image20.png"/><Relationship Id="rId50" Type="http://schemas.openxmlformats.org/officeDocument/2006/relationships/image" Target="../media/image21.png"/><Relationship Id="rId17" Type="http://schemas.openxmlformats.org/officeDocument/2006/relationships/image" Target="../media/image267.svg"/><Relationship Id="rId2" Type="http://schemas.openxmlformats.org/officeDocument/2006/relationships/notesSlide" Target="../notesSlides/notesSlide7.xml"/><Relationship Id="rId5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17.png"/><Relationship Id="rId49" Type="http://schemas.openxmlformats.org/officeDocument/2006/relationships/image" Target="../media/image107.svg"/><Relationship Id="rId19" Type="http://schemas.openxmlformats.org/officeDocument/2006/relationships/image" Target="../media/image669.svg"/><Relationship Id="rId5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with .NET Core on AWS</a:t>
            </a:r>
            <a:br>
              <a:rPr lang="en-US" dirty="0" smtClean="0"/>
            </a:br>
            <a:r>
              <a:rPr lang="en-US" dirty="0" smtClean="0"/>
              <a:t>- what’s </a:t>
            </a:r>
            <a:r>
              <a:rPr lang="en-US" dirty="0"/>
              <a:t>n</a:t>
            </a:r>
            <a:r>
              <a:rPr lang="en-US" dirty="0" smtClean="0"/>
              <a:t>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Senior Software Developer</a:t>
            </a:r>
            <a:endParaRPr lang="en-US" dirty="0"/>
          </a:p>
          <a:p>
            <a:r>
              <a:rPr lang="en-US" dirty="0" smtClean="0"/>
              <a:t>Amazon Web Services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DEV318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079C9D-DFB0-4B73-A9A3-7E8F640DFA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Steve Roberts</a:t>
            </a:r>
            <a:endParaRPr lang="en-US" dirty="0"/>
          </a:p>
          <a:p>
            <a:r>
              <a:rPr lang="en-US" dirty="0" smtClean="0"/>
              <a:t>Senior </a:t>
            </a:r>
            <a:r>
              <a:rPr lang="en-US" dirty="0" smtClean="0"/>
              <a:t>Technical Evangelist</a:t>
            </a:r>
            <a:endParaRPr lang="en-US" dirty="0"/>
          </a:p>
          <a:p>
            <a:r>
              <a:rPr lang="en-US" dirty="0" smtClean="0"/>
              <a:t>Amazon Web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78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tile ingestion 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37473" y="1299211"/>
            <a:ext cx="2065309" cy="5447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 images (zip)</a:t>
            </a:r>
            <a:endParaRPr lang="en-US" sz="1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713514" y="2164386"/>
            <a:ext cx="3216613" cy="3040033"/>
            <a:chOff x="3169596" y="1580744"/>
            <a:chExt cx="3216613" cy="3040033"/>
          </a:xfrm>
        </p:grpSpPr>
        <p:sp>
          <p:nvSpPr>
            <p:cNvPr id="15" name="Rectangle 14"/>
            <p:cNvSpPr/>
            <p:nvPr/>
          </p:nvSpPr>
          <p:spPr bwMode="auto">
            <a:xfrm>
              <a:off x="3169596" y="1580744"/>
              <a:ext cx="3216613" cy="304003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215803" y="1644381"/>
              <a:ext cx="762000" cy="952500"/>
            </a:xfrm>
            <a:prstGeom prst="rect">
              <a:avLst/>
            </a:prstGeom>
          </p:spPr>
        </p:pic>
      </p:grpSp>
      <p:sp>
        <p:nvSpPr>
          <p:cNvPr id="40" name="Right Arrow 39"/>
          <p:cNvSpPr/>
          <p:nvPr/>
        </p:nvSpPr>
        <p:spPr bwMode="auto">
          <a:xfrm rot="16200000">
            <a:off x="2877369" y="5092191"/>
            <a:ext cx="1376465" cy="31659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708344" y="2333612"/>
            <a:ext cx="2085596" cy="498168"/>
            <a:chOff x="3324427" y="2663321"/>
            <a:chExt cx="2925594" cy="498168"/>
          </a:xfrm>
        </p:grpSpPr>
        <p:sp>
          <p:nvSpPr>
            <p:cNvPr id="43" name="Rectangle 42"/>
            <p:cNvSpPr/>
            <p:nvPr/>
          </p:nvSpPr>
          <p:spPr bwMode="auto">
            <a:xfrm>
              <a:off x="3370634" y="2663321"/>
              <a:ext cx="2879387" cy="498168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324427" y="2686312"/>
              <a:ext cx="1568196" cy="4616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Queue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713514" y="5697287"/>
            <a:ext cx="3216613" cy="1311613"/>
            <a:chOff x="1713514" y="5697287"/>
            <a:chExt cx="3216613" cy="1311613"/>
          </a:xfrm>
        </p:grpSpPr>
        <p:grpSp>
          <p:nvGrpSpPr>
            <p:cNvPr id="33" name="Group 32"/>
            <p:cNvGrpSpPr/>
            <p:nvPr/>
          </p:nvGrpSpPr>
          <p:grpSpPr>
            <a:xfrm>
              <a:off x="1713514" y="5697287"/>
              <a:ext cx="3216613" cy="1311613"/>
              <a:chOff x="3169596" y="5113645"/>
              <a:chExt cx="3216613" cy="1311613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3169596" y="5113645"/>
                <a:ext cx="3216613" cy="1311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15803" y="5156459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3008940" y="6055451"/>
              <a:ext cx="1733294" cy="637150"/>
              <a:chOff x="4465022" y="5471809"/>
              <a:chExt cx="1733294" cy="63715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58" name="Right Arrow 57"/>
          <p:cNvSpPr/>
          <p:nvPr/>
        </p:nvSpPr>
        <p:spPr bwMode="auto">
          <a:xfrm>
            <a:off x="4572676" y="3934024"/>
            <a:ext cx="638716" cy="309745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ight Arrow 59"/>
          <p:cNvSpPr/>
          <p:nvPr/>
        </p:nvSpPr>
        <p:spPr bwMode="auto">
          <a:xfrm>
            <a:off x="10959230" y="2029514"/>
            <a:ext cx="650944" cy="269744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319353" y="3477390"/>
            <a:ext cx="649322" cy="2332661"/>
            <a:chOff x="9359109" y="3572818"/>
            <a:chExt cx="649322" cy="2788961"/>
          </a:xfrm>
        </p:grpSpPr>
        <p:sp>
          <p:nvSpPr>
            <p:cNvPr id="68" name="Bent-Up Arrow 67"/>
            <p:cNvSpPr/>
            <p:nvPr/>
          </p:nvSpPr>
          <p:spPr bwMode="auto">
            <a:xfrm rot="5400000">
              <a:off x="8818123" y="4113804"/>
              <a:ext cx="1731294" cy="649322"/>
            </a:xfrm>
            <a:prstGeom prst="bentUp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Bent-Up Arrow 68"/>
            <p:cNvSpPr/>
            <p:nvPr/>
          </p:nvSpPr>
          <p:spPr bwMode="auto">
            <a:xfrm rot="5400000">
              <a:off x="8818123" y="5171471"/>
              <a:ext cx="1731294" cy="649322"/>
            </a:xfrm>
            <a:prstGeom prst="bentUp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316592" y="1489797"/>
            <a:ext cx="3840804" cy="1937087"/>
            <a:chOff x="6999050" y="1580744"/>
            <a:chExt cx="3840804" cy="1937087"/>
          </a:xfrm>
        </p:grpSpPr>
        <p:grpSp>
          <p:nvGrpSpPr>
            <p:cNvPr id="34" name="Group 33"/>
            <p:cNvGrpSpPr/>
            <p:nvPr/>
          </p:nvGrpSpPr>
          <p:grpSpPr>
            <a:xfrm>
              <a:off x="6999050" y="1580744"/>
              <a:ext cx="3116093" cy="1074907"/>
              <a:chOff x="6999050" y="1580744"/>
              <a:chExt cx="3116093" cy="1074907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7316592" y="1996808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3" name="Rectangle 52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grpSp>
          <p:nvGrpSpPr>
            <p:cNvPr id="55" name="Group 54"/>
            <p:cNvGrpSpPr/>
            <p:nvPr/>
          </p:nvGrpSpPr>
          <p:grpSpPr>
            <a:xfrm>
              <a:off x="7723761" y="2442924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6" name="Rectangle 55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7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sp>
          <p:nvSpPr>
            <p:cNvPr id="72" name="TextBox 71"/>
            <p:cNvSpPr txBox="1"/>
            <p:nvPr/>
          </p:nvSpPr>
          <p:spPr>
            <a:xfrm>
              <a:off x="8557096" y="2747098"/>
              <a:ext cx="2033249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ProcessRawImage</a:t>
              </a:r>
              <a:endPara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1657419" y="1151315"/>
            <a:ext cx="2515993" cy="1147943"/>
            <a:chOff x="11647479" y="1830954"/>
            <a:chExt cx="2515993" cy="1147943"/>
          </a:xfrm>
        </p:grpSpPr>
        <p:sp>
          <p:nvSpPr>
            <p:cNvPr id="22" name="Rectangle 21"/>
            <p:cNvSpPr/>
            <p:nvPr/>
          </p:nvSpPr>
          <p:spPr bwMode="auto">
            <a:xfrm>
              <a:off x="11647479" y="1830954"/>
              <a:ext cx="2515993" cy="114794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132">
              <a:extLst>
                <a:ext uri="{FF2B5EF4-FFF2-40B4-BE49-F238E27FC236}">
                  <a16:creationId xmlns:a16="http://schemas.microsoft.com/office/drawing/2014/main" id="{F73DD8CF-3E81-4241-A79A-7CBAB59C2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11679093" y="1843503"/>
              <a:ext cx="762000" cy="1092200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12716922" y="1991539"/>
              <a:ext cx="1446550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Moderation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0115920" y="3873086"/>
            <a:ext cx="3116093" cy="1158205"/>
            <a:chOff x="10155676" y="4424814"/>
            <a:chExt cx="3116093" cy="1158205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0155676" y="4424814"/>
              <a:ext cx="3116093" cy="115820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75">
              <a:extLst>
                <a:ext uri="{FF2B5EF4-FFF2-40B4-BE49-F238E27FC236}">
                  <a16:creationId xmlns:a16="http://schemas.microsoft.com/office/drawing/2014/main" id="{4A26D16D-645A-FF44-868A-D8CFF632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7290" y="4438465"/>
              <a:ext cx="762000" cy="1092200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11119234" y="4615233"/>
              <a:ext cx="174631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Color Data</a:t>
              </a:r>
              <a:endPara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0115919" y="5131460"/>
            <a:ext cx="3116093" cy="999592"/>
            <a:chOff x="10155675" y="5683188"/>
            <a:chExt cx="3116093" cy="999592"/>
          </a:xfrm>
        </p:grpSpPr>
        <p:grpSp>
          <p:nvGrpSpPr>
            <p:cNvPr id="37" name="Group 36"/>
            <p:cNvGrpSpPr/>
            <p:nvPr/>
          </p:nvGrpSpPr>
          <p:grpSpPr>
            <a:xfrm>
              <a:off x="10155675" y="5683188"/>
              <a:ext cx="3116093" cy="999592"/>
              <a:chOff x="9367734" y="5726965"/>
              <a:chExt cx="3116093" cy="999592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9367734" y="5726965"/>
                <a:ext cx="3116093" cy="9995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="" xmlns:asvg="http://schemas.microsoft.com/office/drawing/2016/SVG/main" r:embed="rId62"/>
                  </a:ext>
                </a:extLst>
              </a:blip>
              <a:stretch>
                <a:fillRect/>
              </a:stretch>
            </p:blipFill>
            <p:spPr>
              <a:xfrm>
                <a:off x="9399349" y="5764328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11119234" y="5920584"/>
              <a:ext cx="1486625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Storage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68533" y="2879327"/>
            <a:ext cx="1742467" cy="1598305"/>
            <a:chOff x="4224615" y="2295685"/>
            <a:chExt cx="1742467" cy="1598305"/>
          </a:xfrm>
        </p:grpSpPr>
        <p:grpSp>
          <p:nvGrpSpPr>
            <p:cNvPr id="85" name="Group 84"/>
            <p:cNvGrpSpPr/>
            <p:nvPr/>
          </p:nvGrpSpPr>
          <p:grpSpPr>
            <a:xfrm>
              <a:off x="4224615" y="2546292"/>
              <a:ext cx="1742467" cy="1347698"/>
              <a:chOff x="4224615" y="2546292"/>
              <a:chExt cx="1742467" cy="1347698"/>
            </a:xfrm>
          </p:grpSpPr>
          <p:pic>
            <p:nvPicPr>
              <p:cNvPr id="81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224615" y="2546292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3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28428" y="2846946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4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994200" y="3136298"/>
                <a:ext cx="972882" cy="757692"/>
              </a:xfrm>
              <a:prstGeom prst="rect">
                <a:avLst/>
              </a:prstGeom>
            </p:spPr>
          </p:pic>
        </p:grpSp>
        <p:sp>
          <p:nvSpPr>
            <p:cNvPr id="87" name="Down Arrow 86"/>
            <p:cNvSpPr/>
            <p:nvPr/>
          </p:nvSpPr>
          <p:spPr bwMode="auto">
            <a:xfrm>
              <a:off x="4547764" y="2316401"/>
              <a:ext cx="257783" cy="201926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Down Arrow 87"/>
            <p:cNvSpPr/>
            <p:nvPr/>
          </p:nvSpPr>
          <p:spPr bwMode="auto">
            <a:xfrm>
              <a:off x="5258293" y="2343399"/>
              <a:ext cx="257783" cy="445320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Down Arrow 88"/>
            <p:cNvSpPr/>
            <p:nvPr/>
          </p:nvSpPr>
          <p:spPr bwMode="auto">
            <a:xfrm>
              <a:off x="5666767" y="2295685"/>
              <a:ext cx="257783" cy="798313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5" name="Down Arrow 94"/>
          <p:cNvSpPr/>
          <p:nvPr/>
        </p:nvSpPr>
        <p:spPr bwMode="auto">
          <a:xfrm>
            <a:off x="3049192" y="1883552"/>
            <a:ext cx="246307" cy="233543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5256672" y="3696628"/>
            <a:ext cx="2445251" cy="999592"/>
            <a:chOff x="5256672" y="3696628"/>
            <a:chExt cx="2445251" cy="999592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256672" y="3696628"/>
              <a:ext cx="2392046" cy="99959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=""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>
              <a:off x="5288286" y="3733991"/>
              <a:ext cx="762000" cy="952500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6056601" y="3873086"/>
              <a:ext cx="16453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upload</a:t>
              </a:r>
            </a:p>
          </p:txBody>
        </p:sp>
      </p:grpSp>
      <p:sp>
        <p:nvSpPr>
          <p:cNvPr id="107" name="Lightning Bolt 106"/>
          <p:cNvSpPr/>
          <p:nvPr/>
        </p:nvSpPr>
        <p:spPr bwMode="auto">
          <a:xfrm rot="15344842">
            <a:off x="7359622" y="3022194"/>
            <a:ext cx="554019" cy="680936"/>
          </a:xfrm>
          <a:prstGeom prst="lightningBol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689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58" grpId="0" animBg="1"/>
      <p:bldP spid="60" grpId="0" animBg="1"/>
      <p:bldP spid="10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Why did we choose AWS Batch?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87709" y="1596974"/>
            <a:ext cx="8838163" cy="5219891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Take advantage of Serverless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Manages the compute capacity for us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Work can be queued for asynchronous processing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Tile creation is not a time critical task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Gives us the option of lower cost using EC2 Spot Instances</a:t>
            </a:r>
            <a:endParaRPr lang="en-US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63309" y="1700360"/>
            <a:ext cx="1505861" cy="849463"/>
          </a:xfrm>
          <a:prstGeom prst="rect">
            <a:avLst/>
          </a:prstGeom>
          <a:noFill/>
          <a:ln>
            <a:noFill/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Container</a:t>
            </a:r>
            <a:b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Image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7" name="Graphic 15">
            <a:extLst>
              <a:ext uri="{FF2B5EF4-FFF2-40B4-BE49-F238E27FC236}">
                <a16:creationId xmlns:a16="http://schemas.microsoft.com/office/drawing/2014/main" id="{4F9756E1-2CB8-7A4E-BAB5-F808AA99D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13666" y="1661327"/>
            <a:ext cx="762000" cy="9525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 bwMode="auto">
          <a:xfrm>
            <a:off x="7774277" y="1636064"/>
            <a:ext cx="2222771" cy="100302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ight Arrow 38"/>
          <p:cNvSpPr/>
          <p:nvPr/>
        </p:nvSpPr>
        <p:spPr bwMode="auto">
          <a:xfrm>
            <a:off x="10087416" y="1923717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0458197" y="812852"/>
            <a:ext cx="3147783" cy="3625176"/>
            <a:chOff x="10490995" y="1279907"/>
            <a:chExt cx="3147783" cy="3625176"/>
          </a:xfrm>
        </p:grpSpPr>
        <p:sp>
          <p:nvSpPr>
            <p:cNvPr id="43" name="Rectangle 42"/>
            <p:cNvSpPr/>
            <p:nvPr/>
          </p:nvSpPr>
          <p:spPr bwMode="auto">
            <a:xfrm>
              <a:off x="10490995" y="1349624"/>
              <a:ext cx="3147783" cy="35554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0574161" y="1836835"/>
              <a:ext cx="2980624" cy="2952960"/>
              <a:chOff x="10505872" y="2796086"/>
              <a:chExt cx="2980624" cy="2952960"/>
            </a:xfrm>
            <a:solidFill>
              <a:srgbClr val="FFFFFF"/>
            </a:solidFill>
          </p:grpSpPr>
          <p:grpSp>
            <p:nvGrpSpPr>
              <p:cNvPr id="16" name="Group 15"/>
              <p:cNvGrpSpPr/>
              <p:nvPr/>
            </p:nvGrpSpPr>
            <p:grpSpPr>
              <a:xfrm>
                <a:off x="10505872" y="2796086"/>
                <a:ext cx="2980624" cy="2952960"/>
                <a:chOff x="10505873" y="2816157"/>
                <a:chExt cx="2980624" cy="2465962"/>
              </a:xfrm>
              <a:grpFill/>
            </p:grpSpPr>
            <p:sp>
              <p:nvSpPr>
                <p:cNvPr id="15" name="Rectangle 14"/>
                <p:cNvSpPr/>
                <p:nvPr/>
              </p:nvSpPr>
              <p:spPr bwMode="auto">
                <a:xfrm>
                  <a:off x="10505873" y="2816157"/>
                  <a:ext cx="2980624" cy="246596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1187539" y="2858422"/>
                  <a:ext cx="1616468" cy="478054"/>
                </a:xfrm>
                <a:prstGeom prst="rect">
                  <a:avLst/>
                </a:prstGeom>
                <a:grp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20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Job Queue</a:t>
                  </a:r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10816052" y="3414899"/>
                <a:ext cx="2360262" cy="54318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816052" y="4065396"/>
                <a:ext cx="2360262" cy="54318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2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606332" y="4547770"/>
                <a:ext cx="600164" cy="54318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…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815641" y="5030145"/>
                <a:ext cx="2360262" cy="54318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N</a:t>
                </a: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11062276" y="1279907"/>
              <a:ext cx="200439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Definition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0446800" y="4764453"/>
            <a:ext cx="3147783" cy="2135013"/>
            <a:chOff x="10438278" y="5211360"/>
            <a:chExt cx="3147783" cy="2135013"/>
          </a:xfrm>
        </p:grpSpPr>
        <p:sp>
          <p:nvSpPr>
            <p:cNvPr id="45" name="Rectangle 44"/>
            <p:cNvSpPr/>
            <p:nvPr/>
          </p:nvSpPr>
          <p:spPr bwMode="auto">
            <a:xfrm>
              <a:off x="10438278" y="5270566"/>
              <a:ext cx="3147783" cy="20758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0719452" y="5977145"/>
              <a:ext cx="1072750" cy="1281061"/>
              <a:chOff x="11009699" y="6163016"/>
              <a:chExt cx="1072750" cy="1281061"/>
            </a:xfrm>
          </p:grpSpPr>
          <p:pic>
            <p:nvPicPr>
              <p:cNvPr id="23" name="Graphic 3">
                <a:extLst>
                  <a:ext uri="{FF2B5EF4-FFF2-40B4-BE49-F238E27FC236}">
                    <a16:creationId xmlns:a16="http://schemas.microsoft.com/office/drawing/2014/main" id="{D29D31AC-69BA-A849-A9F4-6D9BE95B5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="" xmlns:asvg="http://schemas.microsoft.com/office/drawing/2016/SVG/main" r:embed="rId49"/>
                  </a:ext>
                </a:extLst>
              </a:blip>
              <a:stretch>
                <a:fillRect/>
              </a:stretch>
            </p:blipFill>
            <p:spPr>
              <a:xfrm>
                <a:off x="11009699" y="6163016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A8A2879-DCB4-B24D-B6D2-627A8475B7AA}"/>
                  </a:ext>
                </a:extLst>
              </p:cNvPr>
              <p:cNvGrpSpPr/>
              <p:nvPr/>
            </p:nvGrpSpPr>
            <p:grpSpPr>
              <a:xfrm>
                <a:off x="11009699" y="6367859"/>
                <a:ext cx="1072750" cy="1076218"/>
                <a:chOff x="1144054" y="4741028"/>
                <a:chExt cx="1072750" cy="1076218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F0346A-765C-0747-A01D-F84B6B18C038}"/>
                    </a:ext>
                  </a:extLst>
                </p:cNvPr>
                <p:cNvSpPr txBox="1"/>
                <p:nvPr/>
              </p:nvSpPr>
              <p:spPr>
                <a:xfrm>
                  <a:off x="1144054" y="5386359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Spot </a:t>
                  </a:r>
                  <a:r>
                    <a:rPr lang="en-US" sz="1100" dirty="0" smtClean="0">
                      <a:solidFill>
                        <a:srgbClr val="232F3E"/>
                      </a:solidFill>
                    </a:rPr>
                    <a:t>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  <p:pic>
              <p:nvPicPr>
                <p:cNvPr id="31" name="Graphic 3">
                  <a:extLst>
                    <a:ext uri="{FF2B5EF4-FFF2-40B4-BE49-F238E27FC236}">
                      <a16:creationId xmlns:a16="http://schemas.microsoft.com/office/drawing/2014/main" id="{D29D31AC-69BA-A849-A9F4-6D9BE95B5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="" xmlns:asvg="http://schemas.microsoft.com/office/drawing/2016/SVG/main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2674" y="4741028"/>
                  <a:ext cx="571500" cy="571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/>
            <p:cNvGrpSpPr/>
            <p:nvPr/>
          </p:nvGrpSpPr>
          <p:grpSpPr>
            <a:xfrm>
              <a:off x="12416625" y="5971632"/>
              <a:ext cx="1072750" cy="1257989"/>
              <a:chOff x="12639528" y="6174552"/>
              <a:chExt cx="1072750" cy="1257989"/>
            </a:xfrm>
          </p:grpSpPr>
          <p:pic>
            <p:nvPicPr>
              <p:cNvPr id="25" name="Graphic 56">
                <a:extLst>
                  <a:ext uri="{FF2B5EF4-FFF2-40B4-BE49-F238E27FC236}">
                    <a16:creationId xmlns:a16="http://schemas.microsoft.com/office/drawing/2014/main" id="{D9489393-8CF0-F943-9C2E-B271952ED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=""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2664371" y="6174552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D21465-1D33-DF42-9CD6-13821F0C4696}"/>
                  </a:ext>
                </a:extLst>
              </p:cNvPr>
              <p:cNvGrpSpPr/>
              <p:nvPr/>
            </p:nvGrpSpPr>
            <p:grpSpPr>
              <a:xfrm>
                <a:off x="12639528" y="6367859"/>
                <a:ext cx="1072750" cy="1064682"/>
                <a:chOff x="6250260" y="2753509"/>
                <a:chExt cx="1072750" cy="1064682"/>
              </a:xfrm>
            </p:grpSpPr>
            <p:pic>
              <p:nvPicPr>
                <p:cNvPr id="33" name="Graphic 56">
                  <a:extLst>
                    <a:ext uri="{FF2B5EF4-FFF2-40B4-BE49-F238E27FC236}">
                      <a16:creationId xmlns:a16="http://schemas.microsoft.com/office/drawing/2014/main" id="{D9489393-8CF0-F943-9C2E-B271952ED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96DAC541-7B7A-43D3-8B79-37D633B846F1}">
                      <asvg:svgBlip xmlns=""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0885" y="2753509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2B0399D-A17E-1C40-9416-2ACAC20006C1}"/>
                    </a:ext>
                  </a:extLst>
                </p:cNvPr>
                <p:cNvSpPr txBox="1"/>
                <p:nvPr/>
              </p:nvSpPr>
              <p:spPr>
                <a:xfrm>
                  <a:off x="6250260" y="3387304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On-demand 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</p:grpSp>
        <p:sp>
          <p:nvSpPr>
            <p:cNvPr id="46" name="TextBox 45"/>
            <p:cNvSpPr txBox="1"/>
            <p:nvPr/>
          </p:nvSpPr>
          <p:spPr>
            <a:xfrm>
              <a:off x="10591471" y="5211360"/>
              <a:ext cx="2881238" cy="6001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 Definition</a:t>
              </a:r>
            </a:p>
          </p:txBody>
        </p:sp>
      </p:grpSp>
      <p:sp>
        <p:nvSpPr>
          <p:cNvPr id="47" name="Right Arrow 46"/>
          <p:cNvSpPr/>
          <p:nvPr/>
        </p:nvSpPr>
        <p:spPr bwMode="auto">
          <a:xfrm rot="5400000">
            <a:off x="11897128" y="4441126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51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tile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9872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38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mosaic rendering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433349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an image file from the user and name of a tile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the image against the tile data in the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Builds mosaic image </a:t>
            </a:r>
            <a:r>
              <a:rPr lang="en-US" dirty="0" smtClean="0">
                <a:latin typeface="+mn-lt"/>
              </a:rPr>
              <a:t>the </a:t>
            </a:r>
            <a:r>
              <a:rPr lang="en-US" dirty="0" smtClean="0">
                <a:latin typeface="+mn-lt"/>
              </a:rPr>
              <a:t>matched </a:t>
            </a:r>
            <a:r>
              <a:rPr lang="en-US" dirty="0" smtClean="0">
                <a:latin typeface="+mn-lt"/>
              </a:rPr>
              <a:t>tiles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We want different build processing based on image size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Suggests a workflow based approach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6766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mosaic rendering works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3022031" y="3062587"/>
            <a:ext cx="7499353" cy="3560323"/>
            <a:chOff x="3022031" y="3062587"/>
            <a:chExt cx="7499353" cy="3560323"/>
          </a:xfrm>
        </p:grpSpPr>
        <p:sp>
          <p:nvSpPr>
            <p:cNvPr id="2" name="Rectangle 1"/>
            <p:cNvSpPr/>
            <p:nvPr/>
          </p:nvSpPr>
          <p:spPr bwMode="auto">
            <a:xfrm>
              <a:off x="3022031" y="3062587"/>
              <a:ext cx="7499353" cy="356032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3087376" y="3115436"/>
              <a:ext cx="762000" cy="109220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438506" y="4044810"/>
            <a:ext cx="2912563" cy="1292662"/>
            <a:chOff x="438506" y="4044810"/>
            <a:chExt cx="2912563" cy="1292662"/>
          </a:xfrm>
        </p:grpSpPr>
        <p:sp>
          <p:nvSpPr>
            <p:cNvPr id="16" name="TextBox 15"/>
            <p:cNvSpPr txBox="1"/>
            <p:nvPr/>
          </p:nvSpPr>
          <p:spPr>
            <a:xfrm>
              <a:off x="438506" y="4044810"/>
              <a:ext cx="1848256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Trigger</a:t>
              </a:r>
              <a:b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(API call or event)</a:t>
              </a:r>
              <a:endPara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ight Arrow 16"/>
            <p:cNvSpPr/>
            <p:nvPr/>
          </p:nvSpPr>
          <p:spPr bwMode="auto">
            <a:xfrm>
              <a:off x="2126255" y="4541191"/>
              <a:ext cx="1224814" cy="291830"/>
            </a:xfrm>
            <a:prstGeom prst="rightArrow">
              <a:avLst>
                <a:gd name="adj1" fmla="val 23333"/>
                <a:gd name="adj2" fmla="val 50000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894606" y="1581145"/>
            <a:ext cx="2447925" cy="3807416"/>
            <a:chOff x="4894606" y="1581145"/>
            <a:chExt cx="2447925" cy="3807416"/>
          </a:xfrm>
        </p:grpSpPr>
        <p:grpSp>
          <p:nvGrpSpPr>
            <p:cNvPr id="15" name="Group 14"/>
            <p:cNvGrpSpPr/>
            <p:nvPr/>
          </p:nvGrpSpPr>
          <p:grpSpPr>
            <a:xfrm>
              <a:off x="5470893" y="1581145"/>
              <a:ext cx="1871638" cy="1130907"/>
              <a:chOff x="3668264" y="5469310"/>
              <a:chExt cx="1871638" cy="1130907"/>
            </a:xfrm>
          </p:grpSpPr>
          <p:pic>
            <p:nvPicPr>
              <p:cNvPr id="7" name="Graphic 21">
                <a:extLst>
                  <a:ext uri="{FF2B5EF4-FFF2-40B4-BE49-F238E27FC236}">
                    <a16:creationId xmlns:a16="http://schemas.microsoft.com/office/drawing/2014/main" id="{312CE227-7B0B-134D-A8D7-4AEA19FF7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=""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56345" y="5873490"/>
                <a:ext cx="559832" cy="559832"/>
              </a:xfrm>
              <a:prstGeom prst="rect">
                <a:avLst/>
              </a:prstGeom>
            </p:spPr>
          </p:pic>
          <p:pic>
            <p:nvPicPr>
              <p:cNvPr id="10" name="Graphic 82">
                <a:extLst>
                  <a:ext uri="{FF2B5EF4-FFF2-40B4-BE49-F238E27FC236}">
                    <a16:creationId xmlns:a16="http://schemas.microsoft.com/office/drawing/2014/main" id="{2B05DD6C-F855-D840-A735-6649674A3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=""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049264" y="587349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 bwMode="auto">
              <a:xfrm>
                <a:off x="3813243" y="5554494"/>
                <a:ext cx="1726659" cy="10457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68264" y="5469310"/>
                <a:ext cx="1092287" cy="4893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4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Data</a:t>
                </a:r>
                <a:endParaRPr lang="en-US" sz="1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5584587" y="4339102"/>
              <a:ext cx="1072750" cy="1049459"/>
              <a:chOff x="5559625" y="3143250"/>
              <a:chExt cx="1072750" cy="1049459"/>
            </a:xfrm>
          </p:grpSpPr>
          <p:pic>
            <p:nvPicPr>
              <p:cNvPr id="23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Select Tiles</a:t>
                </a:r>
                <a:br>
                  <a:rPr lang="en-US" sz="1100" dirty="0" smtClean="0">
                    <a:solidFill>
                      <a:srgbClr val="232F3E"/>
                    </a:solidFill>
                  </a:rPr>
                </a:br>
                <a:r>
                  <a:rPr lang="en-US" sz="1100" dirty="0" smtClean="0">
                    <a:solidFill>
                      <a:srgbClr val="232F3E"/>
                    </a:solidFill>
                  </a:rPr>
                  <a:t>(F#)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8" name="Down Arrow 37"/>
            <p:cNvSpPr/>
            <p:nvPr/>
          </p:nvSpPr>
          <p:spPr bwMode="auto">
            <a:xfrm>
              <a:off x="6120152" y="2810716"/>
              <a:ext cx="136187" cy="1467828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ight Arrow 38"/>
            <p:cNvSpPr/>
            <p:nvPr/>
          </p:nvSpPr>
          <p:spPr bwMode="auto">
            <a:xfrm>
              <a:off x="4894606" y="4541191"/>
              <a:ext cx="860897" cy="16537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615097" y="3115436"/>
            <a:ext cx="1866224" cy="3381015"/>
            <a:chOff x="6615097" y="3115436"/>
            <a:chExt cx="1866224" cy="3381015"/>
          </a:xfrm>
        </p:grpSpPr>
        <p:grpSp>
          <p:nvGrpSpPr>
            <p:cNvPr id="43" name="Group 42"/>
            <p:cNvGrpSpPr/>
            <p:nvPr/>
          </p:nvGrpSpPr>
          <p:grpSpPr>
            <a:xfrm>
              <a:off x="6615097" y="3489578"/>
              <a:ext cx="1032460" cy="2364307"/>
              <a:chOff x="6618368" y="3170191"/>
              <a:chExt cx="1032460" cy="2364307"/>
            </a:xfrm>
          </p:grpSpPr>
          <p:sp>
            <p:nvSpPr>
              <p:cNvPr id="40" name="Right Arrow 39"/>
              <p:cNvSpPr/>
              <p:nvPr/>
            </p:nvSpPr>
            <p:spPr bwMode="auto">
              <a:xfrm>
                <a:off x="6618368" y="4287448"/>
                <a:ext cx="1002046" cy="171731"/>
              </a:xfrm>
              <a:prstGeom prst="rightArrow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Bent-Up Arrow 40"/>
              <p:cNvSpPr/>
              <p:nvPr/>
            </p:nvSpPr>
            <p:spPr bwMode="auto">
              <a:xfrm rot="5400000" flipH="1">
                <a:off x="6641307" y="332647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Bent-Up Arrow 41"/>
              <p:cNvSpPr/>
              <p:nvPr/>
            </p:nvSpPr>
            <p:spPr bwMode="auto">
              <a:xfrm rot="16200000" flipH="1" flipV="1">
                <a:off x="6648497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7408571" y="3115436"/>
              <a:ext cx="1072750" cy="3381015"/>
              <a:chOff x="7411842" y="2796049"/>
              <a:chExt cx="1072750" cy="338101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2965392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Small </a:t>
                  </a:r>
                  <a:br>
                    <a:rPr lang="en-US" sz="1100" dirty="0" smtClean="0">
                      <a:solidFill>
                        <a:srgbClr val="232F3E"/>
                      </a:solidFill>
                    </a:rPr>
                  </a:br>
                  <a:r>
                    <a:rPr lang="en-US" sz="1100" dirty="0" smtClean="0">
                      <a:solidFill>
                        <a:srgbClr val="232F3E"/>
                      </a:solidFill>
                    </a:rPr>
                    <a:t>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4075889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9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Medium 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5188060"/>
                <a:ext cx="1072750" cy="880182"/>
                <a:chOff x="5559625" y="3143250"/>
                <a:chExt cx="1072750" cy="880182"/>
              </a:xfrm>
            </p:grpSpPr>
            <p:pic>
              <p:nvPicPr>
                <p:cNvPr id="32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Large 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sp>
            <p:nvSpPr>
              <p:cNvPr id="48" name="Rectangle 47"/>
              <p:cNvSpPr/>
              <p:nvPr/>
            </p:nvSpPr>
            <p:spPr bwMode="auto">
              <a:xfrm>
                <a:off x="7479265" y="2796049"/>
                <a:ext cx="1005327" cy="3381015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877391" y="1621104"/>
            <a:ext cx="6159522" cy="1593714"/>
            <a:chOff x="7877391" y="1621104"/>
            <a:chExt cx="6159522" cy="1593714"/>
          </a:xfrm>
        </p:grpSpPr>
        <p:grpSp>
          <p:nvGrpSpPr>
            <p:cNvPr id="52" name="Group 51"/>
            <p:cNvGrpSpPr/>
            <p:nvPr/>
          </p:nvGrpSpPr>
          <p:grpSpPr>
            <a:xfrm>
              <a:off x="11249938" y="1691588"/>
              <a:ext cx="2786975" cy="1020436"/>
              <a:chOff x="9961123" y="744166"/>
              <a:chExt cx="2786975" cy="1020436"/>
            </a:xfrm>
          </p:grpSpPr>
          <p:pic>
            <p:nvPicPr>
              <p:cNvPr id="49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019131" y="812102"/>
                <a:ext cx="762000" cy="952500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 bwMode="auto">
              <a:xfrm>
                <a:off x="9961123" y="744166"/>
                <a:ext cx="2786975" cy="9733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812911" y="994643"/>
                <a:ext cx="1903406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Output Mosaic</a:t>
                </a:r>
                <a:endPara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54" name="Bent-Up Arrow 53"/>
            <p:cNvSpPr/>
            <p:nvPr/>
          </p:nvSpPr>
          <p:spPr bwMode="auto">
            <a:xfrm rot="16200000" flipV="1">
              <a:off x="9071691" y="1036571"/>
              <a:ext cx="983947" cy="3372547"/>
            </a:xfrm>
            <a:prstGeom prst="bentUpArrow">
              <a:avLst>
                <a:gd name="adj1" fmla="val 8124"/>
                <a:gd name="adj2" fmla="val 12849"/>
                <a:gd name="adj3" fmla="val 9182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116767" y="1621104"/>
              <a:ext cx="1540835" cy="1161405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8265559" y="3514794"/>
            <a:ext cx="5350347" cy="2322095"/>
            <a:chOff x="8265559" y="3514794"/>
            <a:chExt cx="5350347" cy="232209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9090290" y="4334238"/>
              <a:ext cx="1072750" cy="1049459"/>
              <a:chOff x="5559625" y="3143250"/>
              <a:chExt cx="1072750" cy="1049459"/>
            </a:xfrm>
          </p:grpSpPr>
          <p:pic>
            <p:nvPicPr>
              <p:cNvPr id="35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Completion Notification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flipH="1">
              <a:off x="8265559" y="3514794"/>
              <a:ext cx="1048601" cy="2322095"/>
              <a:chOff x="6618368" y="3212403"/>
              <a:chExt cx="1048601" cy="2322095"/>
            </a:xfrm>
          </p:grpSpPr>
          <p:sp>
            <p:nvSpPr>
              <p:cNvPr id="45" name="Right Arrow 44"/>
              <p:cNvSpPr/>
              <p:nvPr/>
            </p:nvSpPr>
            <p:spPr bwMode="auto">
              <a:xfrm rot="10800000">
                <a:off x="6618368" y="4302305"/>
                <a:ext cx="1041411" cy="150513"/>
              </a:xfrm>
              <a:prstGeom prst="rightArrow">
                <a:avLst>
                  <a:gd name="adj1" fmla="val 44117"/>
                  <a:gd name="adj2" fmla="val 5000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Bent-Up Arrow 45"/>
              <p:cNvSpPr/>
              <p:nvPr/>
            </p:nvSpPr>
            <p:spPr bwMode="auto">
              <a:xfrm rot="5400000" flipH="1">
                <a:off x="6664638" y="3368690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Bent-Up Arrow 46"/>
              <p:cNvSpPr/>
              <p:nvPr/>
            </p:nvSpPr>
            <p:spPr bwMode="auto">
              <a:xfrm rot="16200000" flipH="1" flipV="1">
                <a:off x="6663089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0135130" y="4330584"/>
              <a:ext cx="3480776" cy="683264"/>
              <a:chOff x="10135130" y="4330584"/>
              <a:chExt cx="3480776" cy="683264"/>
            </a:xfrm>
          </p:grpSpPr>
          <p:sp>
            <p:nvSpPr>
              <p:cNvPr id="58" name="Right Arrow 57"/>
              <p:cNvSpPr/>
              <p:nvPr/>
            </p:nvSpPr>
            <p:spPr bwMode="auto">
              <a:xfrm>
                <a:off x="10135130" y="4504480"/>
                <a:ext cx="1366737" cy="291830"/>
              </a:xfrm>
              <a:prstGeom prst="rightArrow">
                <a:avLst>
                  <a:gd name="adj1" fmla="val 23333"/>
                  <a:gd name="adj2" fmla="val 50000"/>
                </a:avLst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1382281" y="4330584"/>
                <a:ext cx="2233625" cy="6832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Subscribers</a:t>
                </a:r>
                <a:endParaRPr lang="en-US" sz="2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3849376" y="1470893"/>
            <a:ext cx="1491434" cy="3743527"/>
            <a:chOff x="3849376" y="1470893"/>
            <a:chExt cx="1491434" cy="37435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4011229" y="4334238"/>
              <a:ext cx="1072750" cy="880182"/>
              <a:chOff x="5559625" y="3143250"/>
              <a:chExt cx="1072750" cy="880182"/>
            </a:xfrm>
          </p:grpSpPr>
          <p:pic>
            <p:nvPicPr>
              <p:cNvPr id="2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Map Colors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7" name="Down Arrow 36"/>
            <p:cNvSpPr/>
            <p:nvPr/>
          </p:nvSpPr>
          <p:spPr bwMode="auto">
            <a:xfrm>
              <a:off x="4486044" y="2810716"/>
              <a:ext cx="136187" cy="1467828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849376" y="1470893"/>
              <a:ext cx="1491434" cy="1275972"/>
              <a:chOff x="3849376" y="1470893"/>
              <a:chExt cx="1491434" cy="1275972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11229" y="1840618"/>
                <a:ext cx="1206319" cy="906247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3849376" y="1470893"/>
                <a:ext cx="1491434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Input image</a:t>
                </a:r>
                <a:endPara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3216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96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7989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09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25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the web front-end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369880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Allows an authenticated user to: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zip of images for new tile galleries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an image to create a mosaic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0350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the web front-end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157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hosting the 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60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039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putting it all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99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Revisiting the architecture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18878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wrap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8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socketnorm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Steve Roberts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bellevuesteve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2178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509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.NET and .NET Core on AWS - latest news!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err="1" smtClean="0">
                <a:latin typeface="+mn-lt"/>
              </a:rPr>
              <a:t>Bueller</a:t>
            </a:r>
            <a:r>
              <a:rPr lang="en-US" dirty="0" smtClean="0">
                <a:latin typeface="+mn-lt"/>
              </a:rPr>
              <a:t>….?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1526431"/>
          </a:xfrm>
        </p:spPr>
        <p:txBody>
          <a:bodyPr/>
          <a:lstStyle/>
          <a:p>
            <a:r>
              <a:rPr lang="en-US" dirty="0" smtClean="0"/>
              <a:t>Introducing our Simple Elastic Mosaic Processing Application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517963"/>
            <a:ext cx="12226264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does it do?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How was it built? What did we use?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problems did we have to solve?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Demos, demos and more demos!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9472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Example mosaic image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93" y="2889346"/>
            <a:ext cx="2596113" cy="195033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601956" y="4395877"/>
            <a:ext cx="3564566" cy="2686792"/>
            <a:chOff x="4804671" y="3807048"/>
            <a:chExt cx="3564566" cy="26867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671" y="3807048"/>
              <a:ext cx="3564566" cy="268679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7325601" y="5687069"/>
              <a:ext cx="108106" cy="90089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332" y="3353401"/>
            <a:ext cx="4252279" cy="273208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 bwMode="auto">
          <a:xfrm rot="18699813">
            <a:off x="7802441" y="5042161"/>
            <a:ext cx="2886175" cy="187010"/>
          </a:xfrm>
          <a:prstGeom prst="rightArrow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646346" y="1444848"/>
            <a:ext cx="3045997" cy="2344404"/>
            <a:chOff x="5646346" y="1444848"/>
            <a:chExt cx="3045997" cy="234440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6346" y="1787898"/>
              <a:ext cx="3045997" cy="200135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396290" y="1444848"/>
              <a:ext cx="168219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Gallery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20848341">
            <a:off x="2743200" y="1376168"/>
            <a:ext cx="3749353" cy="1464899"/>
            <a:chOff x="2855811" y="1424447"/>
            <a:chExt cx="3749353" cy="738664"/>
          </a:xfrm>
        </p:grpSpPr>
        <p:sp>
          <p:nvSpPr>
            <p:cNvPr id="15" name="Curved Down Arrow 14"/>
            <p:cNvSpPr/>
            <p:nvPr/>
          </p:nvSpPr>
          <p:spPr bwMode="auto">
            <a:xfrm>
              <a:off x="2855811" y="1549524"/>
              <a:ext cx="3749353" cy="499992"/>
            </a:xfrm>
            <a:prstGeom prst="curved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45335" y="1424447"/>
              <a:ext cx="60978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3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</a:t>
              </a:r>
            </a:p>
          </p:txBody>
        </p:sp>
      </p:grpSp>
      <p:sp>
        <p:nvSpPr>
          <p:cNvPr id="12" name="Down Arrow 11"/>
          <p:cNvSpPr/>
          <p:nvPr/>
        </p:nvSpPr>
        <p:spPr bwMode="auto">
          <a:xfrm>
            <a:off x="7077857" y="3904248"/>
            <a:ext cx="477469" cy="37663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636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are we going to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455509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Modern application architecture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Serverless and containers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Lambda debugging techniques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new AWS extension libraries in our application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CI/CD using the AWS Code services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4179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Overall processing architecture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23088" y="3442492"/>
            <a:ext cx="1143000" cy="114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25064" y="1888037"/>
            <a:ext cx="3791744" cy="1412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tile gallery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ingestion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6008" y="4679494"/>
            <a:ext cx="619651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rendering</a:t>
            </a:r>
          </a:p>
        </p:txBody>
      </p:sp>
      <p:pic>
        <p:nvPicPr>
          <p:cNvPr id="9" name="Graphic 21">
            <a:extLst>
              <a:ext uri="{FF2B5EF4-FFF2-40B4-BE49-F238E27FC236}">
                <a16:creationId xmlns:a16="http://schemas.microsoft.com/office/drawing/2014/main" id="{312CE227-7B0B-134D-A8D7-4AEA19FF7E6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09672" y="1953544"/>
            <a:ext cx="919455" cy="919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02780D-D14F-D24A-8441-66FB5740C66B}"/>
              </a:ext>
            </a:extLst>
          </p:cNvPr>
          <p:cNvSpPr txBox="1"/>
          <p:nvPr/>
        </p:nvSpPr>
        <p:spPr>
          <a:xfrm>
            <a:off x="10306455" y="2945348"/>
            <a:ext cx="1725888" cy="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232F3E"/>
                </a:solidFill>
              </a:rPr>
              <a:t>Tile Gallery</a:t>
            </a:r>
            <a:endParaRPr lang="en-US" sz="1100" dirty="0">
              <a:solidFill>
                <a:srgbClr val="232F3E"/>
              </a:solidFill>
            </a:endParaRPr>
          </a:p>
        </p:txBody>
      </p:sp>
      <p:cxnSp>
        <p:nvCxnSpPr>
          <p:cNvPr id="17" name="Straight Arrow Connector 16"/>
          <p:cNvCxnSpPr>
            <a:stCxn id="2" idx="3"/>
          </p:cNvCxnSpPr>
          <p:nvPr/>
        </p:nvCxnSpPr>
        <p:spPr>
          <a:xfrm>
            <a:off x="8416808" y="2594384"/>
            <a:ext cx="229286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0" idx="2"/>
            <a:endCxn id="7" idx="0"/>
          </p:cNvCxnSpPr>
          <p:nvPr/>
        </p:nvCxnSpPr>
        <p:spPr>
          <a:xfrm rot="5400000">
            <a:off x="8870206" y="2380301"/>
            <a:ext cx="1313256" cy="328513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42" idx="3"/>
            <a:endCxn id="7" idx="1"/>
          </p:cNvCxnSpPr>
          <p:nvPr/>
        </p:nvCxnSpPr>
        <p:spPr>
          <a:xfrm flipV="1">
            <a:off x="3403629" y="5048826"/>
            <a:ext cx="1382379" cy="55532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19783" y="2198108"/>
            <a:ext cx="1360868" cy="794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tile gallery images</a:t>
            </a:r>
            <a:endParaRPr lang="en-US" sz="1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8495" y="4595364"/>
            <a:ext cx="11475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image </a:t>
            </a: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18851" y="6302059"/>
            <a:ext cx="311687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Output mosaic</a:t>
            </a:r>
          </a:p>
        </p:txBody>
      </p:sp>
      <p:cxnSp>
        <p:nvCxnSpPr>
          <p:cNvPr id="28" name="Straight Arrow Connector 27"/>
          <p:cNvCxnSpPr>
            <a:stCxn id="7" idx="2"/>
            <a:endCxn id="26" idx="0"/>
          </p:cNvCxnSpPr>
          <p:nvPr/>
        </p:nvCxnSpPr>
        <p:spPr>
          <a:xfrm flipH="1">
            <a:off x="7877291" y="5418158"/>
            <a:ext cx="6977" cy="88390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83471" y="3640233"/>
            <a:ext cx="686726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19251" y="2248500"/>
            <a:ext cx="150237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Processed Tiles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607287-DE40-344C-B52A-3E06A1FAEA68}"/>
              </a:ext>
            </a:extLst>
          </p:cNvPr>
          <p:cNvGrpSpPr/>
          <p:nvPr/>
        </p:nvGrpSpPr>
        <p:grpSpPr>
          <a:xfrm>
            <a:off x="10583916" y="967636"/>
            <a:ext cx="1072750" cy="901791"/>
            <a:chOff x="9048765" y="5324579"/>
            <a:chExt cx="1072750" cy="901791"/>
          </a:xfrm>
        </p:grpSpPr>
        <p:pic>
          <p:nvPicPr>
            <p:cNvPr id="35" name="Graphic 82">
              <a:extLst>
                <a:ext uri="{FF2B5EF4-FFF2-40B4-BE49-F238E27FC236}">
                  <a16:creationId xmlns:a16="http://schemas.microsoft.com/office/drawing/2014/main" id="{2B05DD6C-F855-D840-A735-6649674A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99390" y="5324579"/>
              <a:ext cx="571500" cy="5715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7B6E7B-F444-5646-8458-8A0C2A029D98}"/>
                </a:ext>
              </a:extLst>
            </p:cNvPr>
            <p:cNvSpPr txBox="1"/>
            <p:nvPr/>
          </p:nvSpPr>
          <p:spPr>
            <a:xfrm>
              <a:off x="9048765" y="5964760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232F3E"/>
                  </a:solidFill>
                </a:rPr>
                <a:t>Tile Data</a:t>
              </a:r>
              <a:endParaRPr lang="en-US" sz="1100" dirty="0">
                <a:solidFill>
                  <a:srgbClr val="232F3E"/>
                </a:solidFill>
              </a:endParaRPr>
            </a:p>
          </p:txBody>
        </p:sp>
      </p:grpSp>
      <p:cxnSp>
        <p:nvCxnSpPr>
          <p:cNvPr id="38" name="Elbow Connector 37"/>
          <p:cNvCxnSpPr>
            <a:stCxn id="33" idx="0"/>
            <a:endCxn id="35" idx="1"/>
          </p:cNvCxnSpPr>
          <p:nvPr/>
        </p:nvCxnSpPr>
        <p:spPr>
          <a:xfrm rot="5400000" flipH="1" flipV="1">
            <a:off x="9604934" y="1018893"/>
            <a:ext cx="995114" cy="14641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197310" y="5151027"/>
            <a:ext cx="1206319" cy="90624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579456" y="6090688"/>
            <a:ext cx="1540835" cy="11614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1823411" y="1953544"/>
            <a:ext cx="1421486" cy="933979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23" idx="3"/>
            <a:endCxn id="2" idx="1"/>
          </p:cNvCxnSpPr>
          <p:nvPr/>
        </p:nvCxnSpPr>
        <p:spPr>
          <a:xfrm flipV="1">
            <a:off x="3580651" y="2594384"/>
            <a:ext cx="1044413" cy="7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 bwMode="auto">
          <a:xfrm>
            <a:off x="1805354" y="1430215"/>
            <a:ext cx="2004646" cy="5304693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0287" y="1398869"/>
            <a:ext cx="156036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</a:t>
            </a:r>
            <a:endParaRPr lang="en-US" sz="1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466088" y="2595140"/>
            <a:ext cx="754131" cy="2837704"/>
            <a:chOff x="1466088" y="2595140"/>
            <a:chExt cx="754131" cy="2837704"/>
          </a:xfrm>
        </p:grpSpPr>
        <p:cxnSp>
          <p:nvCxnSpPr>
            <p:cNvPr id="37" name="Elbow Connector 36"/>
            <p:cNvCxnSpPr>
              <a:stCxn id="6" idx="3"/>
              <a:endCxn id="23" idx="1"/>
            </p:cNvCxnSpPr>
            <p:nvPr/>
          </p:nvCxnSpPr>
          <p:spPr>
            <a:xfrm flipV="1">
              <a:off x="1466088" y="2595140"/>
              <a:ext cx="753695" cy="1418852"/>
            </a:xfrm>
            <a:prstGeom prst="bentConnector3">
              <a:avLst>
                <a:gd name="adj1" fmla="val 66332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/>
            <p:nvPr/>
          </p:nvCxnSpPr>
          <p:spPr>
            <a:xfrm>
              <a:off x="1466524" y="4013992"/>
              <a:ext cx="753695" cy="1418852"/>
            </a:xfrm>
            <a:prstGeom prst="bentConnector3">
              <a:avLst>
                <a:gd name="adj1" fmla="val 66332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500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tile gallery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55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tile ingestion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54411" y="1976353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zip file from user containing multiple images</a:t>
            </a:r>
            <a:endParaRPr lang="en-US" dirty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each image to create tile information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Resizes each image and save as a tile in a named gallery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836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-05665_ReInvent_2018_Template_Light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light.potx" id="{E2BE24CE-0B0D-43A8-9BAF-2178801C7488}" vid="{E1C27F3D-144E-46CB-B0A4-59CBB5BA9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ReInvent 2018 template_16x9_light (1)</Template>
  <TotalTime>4721</TotalTime>
  <Words>470</Words>
  <Application>Microsoft Office PowerPoint</Application>
  <PresentationFormat>Custom</PresentationFormat>
  <Paragraphs>158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Amazon Ember</vt:lpstr>
      <vt:lpstr>Amazon Ember Light</vt:lpstr>
      <vt:lpstr>Arial</vt:lpstr>
      <vt:lpstr>Arial Black</vt:lpstr>
      <vt:lpstr>Lucida Console</vt:lpstr>
      <vt:lpstr>Segoe UI</vt:lpstr>
      <vt:lpstr>4-05665_ReInvent_2018_Template_Light</vt:lpstr>
      <vt:lpstr>Developing with .NET Core on AWS - what’s new</vt:lpstr>
      <vt:lpstr>Session overview</vt:lpstr>
      <vt:lpstr>.NET and .NET Core on AWS - latest news!</vt:lpstr>
      <vt:lpstr>Introducing our Simple Elastic Mosaic Processing Application</vt:lpstr>
      <vt:lpstr>Example mosaic image</vt:lpstr>
      <vt:lpstr>What are we going to learn?</vt:lpstr>
      <vt:lpstr>Overall processing architecture</vt:lpstr>
      <vt:lpstr>Mosaic tile gallery ingestion</vt:lpstr>
      <vt:lpstr>What does tile ingestion do?</vt:lpstr>
      <vt:lpstr>How tile ingestion works</vt:lpstr>
      <vt:lpstr>Why did we choose AWS Batch?</vt:lpstr>
      <vt:lpstr>Demo: tile ingestion</vt:lpstr>
      <vt:lpstr>What did we learn?</vt:lpstr>
      <vt:lpstr>Mosaic rendering</vt:lpstr>
      <vt:lpstr>What does mosaic rendering do?</vt:lpstr>
      <vt:lpstr>How mosaic rendering works</vt:lpstr>
      <vt:lpstr>Demo: mosaic rendering</vt:lpstr>
      <vt:lpstr>What did we learn?</vt:lpstr>
      <vt:lpstr>Web front-end</vt:lpstr>
      <vt:lpstr>What does the web front-end do?</vt:lpstr>
      <vt:lpstr>How the web front-end works</vt:lpstr>
      <vt:lpstr>Demo: hosting the web front-end</vt:lpstr>
      <vt:lpstr>What did we learn?</vt:lpstr>
      <vt:lpstr>Demo: putting it all together</vt:lpstr>
      <vt:lpstr>Revisiting the architecture</vt:lpstr>
      <vt:lpstr>Session wrap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Roberts, Steve</dc:creator>
  <cp:keywords>ReInvent 2018</cp:keywords>
  <cp:lastModifiedBy>Roberts, Steve</cp:lastModifiedBy>
  <cp:revision>103</cp:revision>
  <dcterms:created xsi:type="dcterms:W3CDTF">2018-10-26T17:17:50Z</dcterms:created>
  <dcterms:modified xsi:type="dcterms:W3CDTF">2018-11-01T20:09:28Z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